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7" r:id="rId2"/>
    <p:sldId id="264" r:id="rId3"/>
    <p:sldId id="263" r:id="rId4"/>
    <p:sldId id="272" r:id="rId5"/>
    <p:sldId id="265" r:id="rId6"/>
    <p:sldId id="266" r:id="rId7"/>
    <p:sldId id="268" r:id="rId8"/>
    <p:sldId id="267" r:id="rId9"/>
    <p:sldId id="258" r:id="rId10"/>
    <p:sldId id="270" r:id="rId11"/>
    <p:sldId id="273" r:id="rId12"/>
    <p:sldId id="271" r:id="rId13"/>
    <p:sldId id="269" r:id="rId14"/>
    <p:sldId id="274" r:id="rId15"/>
  </p:sldIdLst>
  <p:sldSz cx="36576000" cy="20574000"/>
  <p:notesSz cx="6858000" cy="9144000"/>
  <p:embeddedFontLst>
    <p:embeddedFont>
      <p:font typeface="Archivo"/>
      <p:regular r:id="rId17"/>
      <p:bold r:id="rId18"/>
      <p:italic r:id="rId19"/>
      <p:boldItalic r:id="rId20"/>
    </p:embeddedFont>
    <p:embeddedFont>
      <p:font typeface="Archivo Black"/>
      <p:bold r:id="rId21"/>
      <p:boldItalic r:id="rId22"/>
    </p:embeddedFont>
    <p:embeddedFont>
      <p:font typeface="Archivo ExtraLight"/>
      <p:regular r:id="rId23"/>
      <p:bold r:id="rId24"/>
      <p:italic r:id="rId25"/>
      <p:boldItalic r:id="rId26"/>
    </p:embeddedFont>
    <p:embeddedFont>
      <p:font typeface="Archivo Light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65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ableStyles" Target="tableStyles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49A5709D-E812-CE75-B5B7-5EDD4C032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8fae1da71_1_0:notes">
            <a:extLst>
              <a:ext uri="{FF2B5EF4-FFF2-40B4-BE49-F238E27FC236}">
                <a16:creationId xmlns:a16="http://schemas.microsoft.com/office/drawing/2014/main" id="{5532F3B4-3546-69C6-D68D-6A7456ECE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138fae1da71_1_0:notes">
            <a:extLst>
              <a:ext uri="{FF2B5EF4-FFF2-40B4-BE49-F238E27FC236}">
                <a16:creationId xmlns:a16="http://schemas.microsoft.com/office/drawing/2014/main" id="{458103FB-154F-D3B3-781D-CC81652BFD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149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AC3BC270-D341-DB09-E41C-B2B9770C7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8fae1da71_1_0:notes">
            <a:extLst>
              <a:ext uri="{FF2B5EF4-FFF2-40B4-BE49-F238E27FC236}">
                <a16:creationId xmlns:a16="http://schemas.microsoft.com/office/drawing/2014/main" id="{D27A3F2E-6D02-43CF-8B57-0FFF3215CE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138fae1da71_1_0:notes">
            <a:extLst>
              <a:ext uri="{FF2B5EF4-FFF2-40B4-BE49-F238E27FC236}">
                <a16:creationId xmlns:a16="http://schemas.microsoft.com/office/drawing/2014/main" id="{39C50510-27A5-C04A-C669-8F1141A4A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344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DD875E05-B25A-79FA-0174-06BCE7B1F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8fae1da71_1_0:notes">
            <a:extLst>
              <a:ext uri="{FF2B5EF4-FFF2-40B4-BE49-F238E27FC236}">
                <a16:creationId xmlns:a16="http://schemas.microsoft.com/office/drawing/2014/main" id="{8DF5C50E-D8FF-E680-365D-7F0CE1538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138fae1da71_1_0:notes">
            <a:extLst>
              <a:ext uri="{FF2B5EF4-FFF2-40B4-BE49-F238E27FC236}">
                <a16:creationId xmlns:a16="http://schemas.microsoft.com/office/drawing/2014/main" id="{202D1C65-9E2A-E41C-E846-87878FEF92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745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AD22E3C1-29A6-165F-9737-E263EFE4F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8fae1da71_1_0:notes">
            <a:extLst>
              <a:ext uri="{FF2B5EF4-FFF2-40B4-BE49-F238E27FC236}">
                <a16:creationId xmlns:a16="http://schemas.microsoft.com/office/drawing/2014/main" id="{12DE9D84-83F8-83F5-B32C-E3ACB5E0D1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138fae1da71_1_0:notes">
            <a:extLst>
              <a:ext uri="{FF2B5EF4-FFF2-40B4-BE49-F238E27FC236}">
                <a16:creationId xmlns:a16="http://schemas.microsoft.com/office/drawing/2014/main" id="{267C86DC-9E9C-4C5A-65A0-D98D12FAB6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619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FED08B36-285F-B7BD-1200-DDB5B21C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8fae1da71_1_0:notes">
            <a:extLst>
              <a:ext uri="{FF2B5EF4-FFF2-40B4-BE49-F238E27FC236}">
                <a16:creationId xmlns:a16="http://schemas.microsoft.com/office/drawing/2014/main" id="{44F47A86-D694-8753-659D-10F81583BF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138fae1da71_1_0:notes">
            <a:extLst>
              <a:ext uri="{FF2B5EF4-FFF2-40B4-BE49-F238E27FC236}">
                <a16:creationId xmlns:a16="http://schemas.microsoft.com/office/drawing/2014/main" id="{62284198-D49C-93E8-3D08-60108B4F7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753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177D8CC2-288C-41F0-E50B-D1913C0F0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8fae1da71_1_0:notes">
            <a:extLst>
              <a:ext uri="{FF2B5EF4-FFF2-40B4-BE49-F238E27FC236}">
                <a16:creationId xmlns:a16="http://schemas.microsoft.com/office/drawing/2014/main" id="{F325ED25-C5F3-C488-0A98-6B3E580509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138fae1da71_1_0:notes">
            <a:extLst>
              <a:ext uri="{FF2B5EF4-FFF2-40B4-BE49-F238E27FC236}">
                <a16:creationId xmlns:a16="http://schemas.microsoft.com/office/drawing/2014/main" id="{B74DDB00-8DC4-AC06-A41D-535BC2A6C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369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D3C6B03A-380C-FB84-3049-E3CF6FA1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8fae1da71_1_0:notes">
            <a:extLst>
              <a:ext uri="{FF2B5EF4-FFF2-40B4-BE49-F238E27FC236}">
                <a16:creationId xmlns:a16="http://schemas.microsoft.com/office/drawing/2014/main" id="{A2EE0D47-4528-9994-1C98-98ADA1F075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138fae1da71_1_0:notes">
            <a:extLst>
              <a:ext uri="{FF2B5EF4-FFF2-40B4-BE49-F238E27FC236}">
                <a16:creationId xmlns:a16="http://schemas.microsoft.com/office/drawing/2014/main" id="{6B4508FB-FABF-1EFF-AC48-A977E11CB8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973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>
          <a:extLst>
            <a:ext uri="{FF2B5EF4-FFF2-40B4-BE49-F238E27FC236}">
              <a16:creationId xmlns:a16="http://schemas.microsoft.com/office/drawing/2014/main" id="{60397AE9-3260-78E3-5D05-7F1155EBA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8fae1da71_1_0:notes">
            <a:extLst>
              <a:ext uri="{FF2B5EF4-FFF2-40B4-BE49-F238E27FC236}">
                <a16:creationId xmlns:a16="http://schemas.microsoft.com/office/drawing/2014/main" id="{0ABF6F64-0056-E22F-B729-CB80DA6518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138fae1da71_1_0:notes">
            <a:extLst>
              <a:ext uri="{FF2B5EF4-FFF2-40B4-BE49-F238E27FC236}">
                <a16:creationId xmlns:a16="http://schemas.microsoft.com/office/drawing/2014/main" id="{667FF9F1-2E80-398D-F16C-8A8E108D9E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30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8fae1da7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138fae1da71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119166C6-008F-C48A-01FB-AA36A2492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112c9818c_0_40:notes">
            <a:extLst>
              <a:ext uri="{FF2B5EF4-FFF2-40B4-BE49-F238E27FC236}">
                <a16:creationId xmlns:a16="http://schemas.microsoft.com/office/drawing/2014/main" id="{2E374162-22E1-A3BF-2714-6E7DEECD5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29112c9818c_0_40:notes">
            <a:extLst>
              <a:ext uri="{FF2B5EF4-FFF2-40B4-BE49-F238E27FC236}">
                <a16:creationId xmlns:a16="http://schemas.microsoft.com/office/drawing/2014/main" id="{34796B66-AD7E-0D70-2679-F7192DE598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26229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 type="tx">
  <p:cSld name="TITLE_AND_BODY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1246800" y="1780100"/>
            <a:ext cx="34082400" cy="2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1246800" y="4609900"/>
            <a:ext cx="34082400" cy="13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182800" tIns="182800" rIns="182800" bIns="1828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 1 1">
  <p:cSld name="TITLE_AND_BODY_1_3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033272" y="1524000"/>
            <a:ext cx="33412800" cy="3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chivo"/>
              <a:buNone/>
              <a:defRPr sz="12000" b="1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boto"/>
              <a:buNone/>
              <a:defRPr sz="9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033275" y="4508000"/>
            <a:ext cx="34903800" cy="14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marL="457200" lvl="0" indent="-635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6400"/>
              <a:buFont typeface="Archivo ExtraLight"/>
              <a:buChar char="●"/>
              <a:defRPr sz="6400">
                <a:solidFill>
                  <a:srgbClr val="000000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1pPr>
            <a:lvl2pPr marL="914400" lvl="1" indent="-635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11525"/>
              </a:buClr>
              <a:buSzPts val="6400"/>
              <a:buFont typeface="Archivo ExtraLight"/>
              <a:buChar char="○"/>
              <a:defRPr sz="6400">
                <a:solidFill>
                  <a:srgbClr val="000000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2pPr>
            <a:lvl3pPr marL="1371600" lvl="2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chivo ExtraLight"/>
              <a:buNone/>
              <a:defRPr sz="6400">
                <a:solidFill>
                  <a:srgbClr val="000000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3pPr>
            <a:lvl4pPr marL="1828800" lvl="3" indent="-635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11525"/>
              </a:buClr>
              <a:buSzPts val="6400"/>
              <a:buFont typeface="Archivo ExtraLight"/>
              <a:buChar char="●"/>
              <a:defRPr sz="6400">
                <a:solidFill>
                  <a:srgbClr val="000000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4pPr>
            <a:lvl5pPr marL="2286000" lvl="4" indent="-635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11525"/>
              </a:buClr>
              <a:buSzPts val="6400"/>
              <a:buFont typeface="Archivo ExtraLight"/>
              <a:buChar char="●"/>
              <a:defRPr sz="6400">
                <a:solidFill>
                  <a:srgbClr val="000000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5pPr>
            <a:lvl6pPr marL="2743200" lvl="5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chivo ExtraLight"/>
              <a:buNone/>
              <a:defRPr sz="6400">
                <a:solidFill>
                  <a:srgbClr val="000000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6pPr>
            <a:lvl7pPr marL="3200400" lvl="6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chivo ExtraLight"/>
              <a:buNone/>
              <a:defRPr sz="6400">
                <a:solidFill>
                  <a:srgbClr val="000000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7pPr>
            <a:lvl8pPr marL="3657600" lvl="7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chivo ExtraLight"/>
              <a:buNone/>
              <a:defRPr sz="6400">
                <a:solidFill>
                  <a:srgbClr val="000000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8pPr>
            <a:lvl9pPr marL="4114800" lvl="8" indent="-22860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6400"/>
              <a:buFont typeface="Archivo ExtraLight"/>
              <a:buNone/>
              <a:defRPr sz="6400">
                <a:solidFill>
                  <a:srgbClr val="000000"/>
                </a:solidFill>
                <a:latin typeface="Archivo ExtraLight"/>
                <a:ea typeface="Archivo ExtraLight"/>
                <a:cs typeface="Archivo ExtraLight"/>
                <a:sym typeface="Archivo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1950" y="-17975"/>
            <a:ext cx="36639898" cy="20609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USTOM_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1950" y="-17975"/>
            <a:ext cx="36639898" cy="20609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CUSTOM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1950" y="-17975"/>
            <a:ext cx="36639898" cy="20609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1246800" y="896112"/>
            <a:ext cx="340824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6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246800" y="4609900"/>
            <a:ext cx="34082400" cy="13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137150" tIns="137150" rIns="137150" bIns="137150" anchor="t" anchorCtr="0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1475179" y="896112"/>
            <a:ext cx="33412200" cy="3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Consolas"/>
              <a:buNone/>
              <a:defRPr sz="12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112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112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112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112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112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112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112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1400"/>
              <a:buFont typeface="Calibri"/>
              <a:buNone/>
              <a:defRPr sz="112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-11275"/>
            <a:ext cx="36576000" cy="205739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668220" y="19504613"/>
            <a:ext cx="191100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182800" rIns="182800" bIns="182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Embarcadero Confidential</a:t>
            </a:r>
            <a:endParaRPr sz="5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4857259" y="19491713"/>
            <a:ext cx="9336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182800" rIns="182800" bIns="1828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0851950" y="19345700"/>
            <a:ext cx="3621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10.4.2</a:t>
            </a:r>
            <a:endParaRPr sz="4000" b="0" i="0" u="none" strike="noStrike" cap="non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3">
            <a:alphaModFix/>
          </a:blip>
          <a:srcRect t="5555" b="5555"/>
          <a:stretch/>
        </p:blipFill>
        <p:spPr>
          <a:xfrm>
            <a:off x="0" y="-11263"/>
            <a:ext cx="36576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14">
            <a:alphaModFix/>
          </a:blip>
          <a:srcRect t="23089" b="23089"/>
          <a:stretch/>
        </p:blipFill>
        <p:spPr>
          <a:xfrm>
            <a:off x="0" y="19639950"/>
            <a:ext cx="36576000" cy="9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28415575" y="19705175"/>
            <a:ext cx="79290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00" tIns="182800" rIns="182800" bIns="182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rPr>
              <a:t>Copyright © 202</a:t>
            </a:r>
            <a:r>
              <a:rPr lang="en-US" sz="2400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rPr>
              <a:t>4 </a:t>
            </a:r>
            <a:r>
              <a:rPr lang="en-US" sz="2400" i="0" u="none" strike="noStrike" cap="none">
                <a:solidFill>
                  <a:schemeClr val="lt1"/>
                </a:solidFill>
                <a:latin typeface="Archivo Light"/>
                <a:ea typeface="Archivo Light"/>
                <a:cs typeface="Archivo Light"/>
                <a:sym typeface="Archivo Light"/>
              </a:rPr>
              <a:t> by Embarcadero, an Idera company</a:t>
            </a:r>
            <a:endParaRPr sz="2400" i="0" u="none" strike="noStrike" cap="none">
              <a:solidFill>
                <a:schemeClr val="lt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8228170" y="146600"/>
            <a:ext cx="12269400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182800" rIns="365700" bIns="182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5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Winter Webinars 2024 with Ian Barker</a:t>
            </a:r>
            <a:endParaRPr sz="5200" i="0" u="none" strike="noStrike" cap="none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74550" y="306350"/>
            <a:ext cx="4100925" cy="728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/>
        </p:nvSpPr>
        <p:spPr>
          <a:xfrm>
            <a:off x="3013500" y="6355900"/>
            <a:ext cx="24915300" cy="563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Arial"/>
              <a:buNone/>
            </a:pPr>
            <a:r>
              <a:rPr lang="en-US" sz="17100"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Winter Webinars 2024 with Ian Barker</a:t>
            </a:r>
            <a:endParaRPr sz="17100" b="1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2204EC9E-1336-F4BD-74C3-0B076F9B3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>
            <a:extLst>
              <a:ext uri="{FF2B5EF4-FFF2-40B4-BE49-F238E27FC236}">
                <a16:creationId xmlns:a16="http://schemas.microsoft.com/office/drawing/2014/main" id="{3B915D64-1D23-2110-0979-0143EF3B3959}"/>
              </a:ext>
            </a:extLst>
          </p:cNvPr>
          <p:cNvSpPr txBox="1"/>
          <p:nvPr/>
        </p:nvSpPr>
        <p:spPr>
          <a:xfrm>
            <a:off x="3782400" y="6795125"/>
            <a:ext cx="11859300" cy="61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Arial"/>
              <a:buNone/>
            </a:pPr>
            <a:r>
              <a:rPr lang="en-US" sz="22200" b="1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Demo</a:t>
            </a:r>
            <a:endParaRPr sz="22200" b="1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173051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0CB5467D-05C5-089C-D16A-37399DCB8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>
            <a:extLst>
              <a:ext uri="{FF2B5EF4-FFF2-40B4-BE49-F238E27FC236}">
                <a16:creationId xmlns:a16="http://schemas.microsoft.com/office/drawing/2014/main" id="{3A0CEC4B-05AD-D819-726B-118004BC07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518" y="1743203"/>
            <a:ext cx="21383132" cy="2314448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chemeClr val="accent4"/>
                </a:solidFill>
              </a:rPr>
              <a:t>Where can you get </a:t>
            </a:r>
            <a:r>
              <a:rPr lang="en-US" sz="10000" dirty="0" err="1">
                <a:solidFill>
                  <a:schemeClr val="accent4"/>
                </a:solidFill>
              </a:rPr>
              <a:t>QuickReport</a:t>
            </a:r>
            <a:r>
              <a:rPr lang="en-US" sz="10000" dirty="0">
                <a:solidFill>
                  <a:schemeClr val="accent4"/>
                </a:solidFill>
              </a:rPr>
              <a:t>?</a:t>
            </a:r>
            <a:endParaRPr sz="10000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36EE6-A55F-7B2C-9D72-36E56A9AB4F4}"/>
              </a:ext>
            </a:extLst>
          </p:cNvPr>
          <p:cNvSpPr txBox="1"/>
          <p:nvPr/>
        </p:nvSpPr>
        <p:spPr>
          <a:xfrm>
            <a:off x="585255" y="8598280"/>
            <a:ext cx="187695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Exclusive distributors are </a:t>
            </a:r>
          </a:p>
          <a:p>
            <a:r>
              <a:rPr lang="en-US" sz="6600" dirty="0"/>
              <a:t>Embarcadero Partners </a:t>
            </a:r>
            <a:r>
              <a:rPr lang="en-US" sz="6600" dirty="0" err="1"/>
              <a:t>Barnsten</a:t>
            </a:r>
            <a:endParaRPr lang="en-US" sz="6600" dirty="0"/>
          </a:p>
          <a:p>
            <a:endParaRPr lang="en-US" sz="6600" dirty="0"/>
          </a:p>
          <a:p>
            <a:r>
              <a:rPr lang="en-US" sz="6600" b="1" dirty="0">
                <a:solidFill>
                  <a:schemeClr val="accent4"/>
                </a:solidFill>
              </a:rPr>
              <a:t>barnsten.com/product-category/quickreport/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83256-493D-6F4A-691F-284F65DD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0769" y="4248150"/>
            <a:ext cx="16657224" cy="14773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2185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5289C2AE-F190-6574-F30F-FA11692B1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>
            <a:extLst>
              <a:ext uri="{FF2B5EF4-FFF2-40B4-BE49-F238E27FC236}">
                <a16:creationId xmlns:a16="http://schemas.microsoft.com/office/drawing/2014/main" id="{94600A16-CE89-27D3-2AC5-5938ACF20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518" y="1743203"/>
            <a:ext cx="15477631" cy="2314448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chemeClr val="accent4"/>
                </a:solidFill>
              </a:rPr>
              <a:t>Other Reporting Options</a:t>
            </a:r>
            <a:endParaRPr sz="10000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7CDC1-A208-6141-05A4-F3BC1F3D19BD}"/>
              </a:ext>
            </a:extLst>
          </p:cNvPr>
          <p:cNvSpPr txBox="1"/>
          <p:nvPr/>
        </p:nvSpPr>
        <p:spPr>
          <a:xfrm>
            <a:off x="1175805" y="5795013"/>
            <a:ext cx="173407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/>
              <a:t>Fast Report VCL </a:t>
            </a:r>
          </a:p>
          <a:p>
            <a:pPr algn="r"/>
            <a:r>
              <a:rPr lang="en-US" sz="6600" dirty="0">
                <a:solidFill>
                  <a:schemeClr val="accent4"/>
                </a:solidFill>
              </a:rPr>
              <a:t>www.fast-report.com/products/fast-report-vcl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1871C-4535-7276-FBA5-7258D66D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350" y="5400770"/>
            <a:ext cx="15073532" cy="3431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B2F02-2F5E-5E9B-1822-C01471F53205}"/>
              </a:ext>
            </a:extLst>
          </p:cNvPr>
          <p:cNvSpPr txBox="1"/>
          <p:nvPr/>
        </p:nvSpPr>
        <p:spPr>
          <a:xfrm>
            <a:off x="438150" y="12512754"/>
            <a:ext cx="180978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/>
              <a:t>Fortes Report CE</a:t>
            </a:r>
          </a:p>
          <a:p>
            <a:pPr algn="r"/>
            <a:r>
              <a:rPr lang="en-US" sz="6600" dirty="0">
                <a:solidFill>
                  <a:schemeClr val="accent4"/>
                </a:solidFill>
              </a:rPr>
              <a:t>github.com/fortesinformatica/fortesreport-ce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BCF66-668A-25D5-7263-74569EF3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50" y="9571951"/>
            <a:ext cx="12970116" cy="9683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27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B661CD6C-997A-A4C1-E631-235E972BC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>
            <a:extLst>
              <a:ext uri="{FF2B5EF4-FFF2-40B4-BE49-F238E27FC236}">
                <a16:creationId xmlns:a16="http://schemas.microsoft.com/office/drawing/2014/main" id="{5D689CD1-5D44-718C-BEAD-40F3A865A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518" y="1743203"/>
            <a:ext cx="15477631" cy="2314448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chemeClr val="accent4"/>
                </a:solidFill>
              </a:rPr>
              <a:t>Other Reporting Options</a:t>
            </a:r>
            <a:endParaRPr sz="10000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83833-C5C9-3F1C-C8B7-1E2EAA74454B}"/>
              </a:ext>
            </a:extLst>
          </p:cNvPr>
          <p:cNvSpPr txBox="1"/>
          <p:nvPr/>
        </p:nvSpPr>
        <p:spPr>
          <a:xfrm>
            <a:off x="14116050" y="5453087"/>
            <a:ext cx="140398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List &amp; Label</a:t>
            </a:r>
          </a:p>
          <a:p>
            <a:r>
              <a:rPr lang="en-US" sz="6600" dirty="0">
                <a:solidFill>
                  <a:schemeClr val="accent4"/>
                </a:solidFill>
              </a:rPr>
              <a:t>www.combit.com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6518D-5C7C-6402-FE33-EF8B4F7CB864}"/>
              </a:ext>
            </a:extLst>
          </p:cNvPr>
          <p:cNvSpPr txBox="1"/>
          <p:nvPr/>
        </p:nvSpPr>
        <p:spPr>
          <a:xfrm>
            <a:off x="13773150" y="9858976"/>
            <a:ext cx="98110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ReportBuilder</a:t>
            </a:r>
            <a:endParaRPr lang="en-US" sz="6600" dirty="0"/>
          </a:p>
          <a:p>
            <a:r>
              <a:rPr lang="en-US" sz="6600" dirty="0">
                <a:solidFill>
                  <a:schemeClr val="accent4"/>
                </a:solidFill>
              </a:rPr>
              <a:t>digital-metaphors.com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49155-6A4E-E3ED-D4CC-6B37E3D0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18" y="5090163"/>
            <a:ext cx="13029335" cy="285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9A9A49-8320-F162-E66A-C3F5180D5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11" y="9573978"/>
            <a:ext cx="13068042" cy="30128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D4BDDD-B054-7063-7D35-C4383D947326}"/>
              </a:ext>
            </a:extLst>
          </p:cNvPr>
          <p:cNvSpPr txBox="1"/>
          <p:nvPr/>
        </p:nvSpPr>
        <p:spPr>
          <a:xfrm>
            <a:off x="2138608" y="16023220"/>
            <a:ext cx="143065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You can find all of these and more in the </a:t>
            </a:r>
            <a:r>
              <a:rPr lang="en-US" sz="6600" b="1" dirty="0" err="1">
                <a:solidFill>
                  <a:schemeClr val="accent4"/>
                </a:solidFill>
              </a:rPr>
              <a:t>GetIt</a:t>
            </a:r>
            <a:r>
              <a:rPr lang="en-US" sz="6600" b="1" dirty="0">
                <a:solidFill>
                  <a:schemeClr val="accent4"/>
                </a:solidFill>
              </a:rPr>
              <a:t> package manager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9FF5F49-3B3C-A2B4-7A64-DA7303E90789}"/>
              </a:ext>
            </a:extLst>
          </p:cNvPr>
          <p:cNvSpPr/>
          <p:nvPr/>
        </p:nvSpPr>
        <p:spPr>
          <a:xfrm>
            <a:off x="14859000" y="17274391"/>
            <a:ext cx="7469212" cy="838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291CE0-FCA1-BDD2-B131-416B9AD01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4397" y="10106641"/>
            <a:ext cx="13620153" cy="9319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85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FBDF-66D2-D9E9-E621-D0A84D4BE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26FA2B-8DEC-7585-5A27-F0969BD788C0}"/>
              </a:ext>
            </a:extLst>
          </p:cNvPr>
          <p:cNvSpPr txBox="1"/>
          <p:nvPr/>
        </p:nvSpPr>
        <p:spPr>
          <a:xfrm>
            <a:off x="1332230" y="3142787"/>
            <a:ext cx="153174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9900" b="1" i="0" u="none" strike="noStrike" dirty="0">
                <a:solidFill>
                  <a:srgbClr val="FFFFFF"/>
                </a:solidFill>
                <a:effectLst/>
                <a:latin typeface="Archivo"/>
                <a:cs typeface="Archivo"/>
              </a:rPr>
              <a:t>Winter Webinars 2024 </a:t>
            </a:r>
          </a:p>
          <a:p>
            <a:pPr algn="ctr" rtl="0"/>
            <a:r>
              <a:rPr lang="en-US" sz="9900" b="1" i="0" u="none" strike="noStrike" dirty="0">
                <a:solidFill>
                  <a:srgbClr val="FFFFFF"/>
                </a:solidFill>
                <a:effectLst/>
                <a:latin typeface="Archivo"/>
                <a:cs typeface="Archivo"/>
              </a:rPr>
              <a:t>with Ian Barker</a:t>
            </a:r>
            <a:endParaRPr lang="en-US" sz="9900" b="1" dirty="0">
              <a:effectLst/>
              <a:latin typeface="Archivo"/>
              <a:cs typeface="Archivo"/>
            </a:endParaRPr>
          </a:p>
        </p:txBody>
      </p:sp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474049E3-40D4-3474-BE8E-FDABF35B9400}"/>
              </a:ext>
            </a:extLst>
          </p:cNvPr>
          <p:cNvSpPr txBox="1"/>
          <p:nvPr/>
        </p:nvSpPr>
        <p:spPr>
          <a:xfrm>
            <a:off x="2587695" y="7928887"/>
            <a:ext cx="13814355" cy="6244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50" tIns="182850" rIns="182850" bIns="18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16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chivo Light"/>
                <a:ea typeface="Open Sans"/>
                <a:cs typeface="Archivo Light"/>
                <a:sym typeface="Open Sans"/>
              </a:rPr>
              <a:t>QuickReport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chivo Light"/>
                <a:ea typeface="Open Sans"/>
                <a:cs typeface="Archivo Light"/>
                <a:sym typeface="Open Sans"/>
              </a:rPr>
              <a:t> </a:t>
            </a:r>
          </a:p>
          <a:p>
            <a:pPr algn="ctr">
              <a:lnSpc>
                <a:spcPct val="115000"/>
              </a:lnSpc>
            </a:pPr>
            <a:r>
              <a:rPr lang="en-US" sz="1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chivo Light"/>
                <a:ea typeface="Open Sans"/>
                <a:cs typeface="Archivo Light"/>
                <a:sym typeface="Open Sans"/>
              </a:rPr>
              <a:t>is back!</a:t>
            </a:r>
            <a:endParaRPr sz="6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chivo Light"/>
              <a:ea typeface="Open Sans"/>
              <a:cs typeface="Archivo Light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CB5A2-ED8C-CCAC-3007-E75B96F63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300" y="4998198"/>
            <a:ext cx="17210704" cy="91966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63770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C418-86C5-17C7-2273-FFC5BA1FD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7A3248-862F-6D44-06EA-0ECF14982BF4}"/>
              </a:ext>
            </a:extLst>
          </p:cNvPr>
          <p:cNvSpPr txBox="1"/>
          <p:nvPr/>
        </p:nvSpPr>
        <p:spPr>
          <a:xfrm>
            <a:off x="1332230" y="3142787"/>
            <a:ext cx="153174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9900" b="1" i="0" u="none" strike="noStrike" dirty="0">
                <a:solidFill>
                  <a:srgbClr val="FFFFFF"/>
                </a:solidFill>
                <a:effectLst/>
                <a:latin typeface="Archivo"/>
                <a:cs typeface="Archivo"/>
              </a:rPr>
              <a:t>Winter Webinars 2024 </a:t>
            </a:r>
          </a:p>
          <a:p>
            <a:pPr algn="ctr" rtl="0"/>
            <a:r>
              <a:rPr lang="en-US" sz="9900" b="1" i="0" u="none" strike="noStrike" dirty="0">
                <a:solidFill>
                  <a:srgbClr val="FFFFFF"/>
                </a:solidFill>
                <a:effectLst/>
                <a:latin typeface="Archivo"/>
                <a:cs typeface="Archivo"/>
              </a:rPr>
              <a:t>with Ian Barker</a:t>
            </a:r>
            <a:endParaRPr lang="en-US" sz="9900" b="1" dirty="0">
              <a:effectLst/>
              <a:latin typeface="Archivo"/>
              <a:cs typeface="Archivo"/>
            </a:endParaRPr>
          </a:p>
        </p:txBody>
      </p:sp>
      <p:sp>
        <p:nvSpPr>
          <p:cNvPr id="6" name="Google Shape;77;p15">
            <a:extLst>
              <a:ext uri="{FF2B5EF4-FFF2-40B4-BE49-F238E27FC236}">
                <a16:creationId xmlns:a16="http://schemas.microsoft.com/office/drawing/2014/main" id="{8629213C-D48D-A6E1-632A-BA911EC5850D}"/>
              </a:ext>
            </a:extLst>
          </p:cNvPr>
          <p:cNvSpPr txBox="1"/>
          <p:nvPr/>
        </p:nvSpPr>
        <p:spPr>
          <a:xfrm>
            <a:off x="2587695" y="7928887"/>
            <a:ext cx="13814355" cy="6244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50" tIns="182850" rIns="182850" bIns="18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16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chivo Light"/>
                <a:ea typeface="Open Sans"/>
                <a:cs typeface="Archivo Light"/>
                <a:sym typeface="Open Sans"/>
              </a:rPr>
              <a:t>QuickReport</a:t>
            </a:r>
            <a:r>
              <a:rPr lang="en-US" sz="1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chivo Light"/>
                <a:ea typeface="Open Sans"/>
                <a:cs typeface="Archivo Light"/>
                <a:sym typeface="Open Sans"/>
              </a:rPr>
              <a:t> </a:t>
            </a:r>
          </a:p>
          <a:p>
            <a:pPr algn="ctr">
              <a:lnSpc>
                <a:spcPct val="115000"/>
              </a:lnSpc>
            </a:pPr>
            <a:r>
              <a:rPr lang="en-US" sz="16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chivo Light"/>
                <a:ea typeface="Open Sans"/>
                <a:cs typeface="Archivo Light"/>
                <a:sym typeface="Open Sans"/>
              </a:rPr>
              <a:t>is back!</a:t>
            </a:r>
            <a:endParaRPr sz="6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chivo Light"/>
              <a:ea typeface="Open Sans"/>
              <a:cs typeface="Archivo Light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CE5C7-5D6A-FBC2-1993-AD2A79877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300" y="4998198"/>
            <a:ext cx="17210704" cy="91966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85852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/>
        </p:nvSpPr>
        <p:spPr>
          <a:xfrm>
            <a:off x="1394250" y="6355900"/>
            <a:ext cx="24915300" cy="563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Arial"/>
              <a:buNone/>
            </a:pPr>
            <a:r>
              <a:rPr lang="en-US" sz="17100" b="1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Winter Webinars 2024 with Ian Barker</a:t>
            </a:r>
            <a:endParaRPr sz="17100" b="1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" name="Picture 1" descr="A person wearing glasses and a grey shirt&#10;&#10;Description automatically generated">
            <a:extLst>
              <a:ext uri="{FF2B5EF4-FFF2-40B4-BE49-F238E27FC236}">
                <a16:creationId xmlns:a16="http://schemas.microsoft.com/office/drawing/2014/main" id="{DB2BD2D0-9656-7A7C-68D7-D9E825498B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81" r="3161" b="6675"/>
          <a:stretch/>
        </p:blipFill>
        <p:spPr>
          <a:xfrm>
            <a:off x="25584149" y="6786092"/>
            <a:ext cx="5048251" cy="5386858"/>
          </a:xfrm>
          <a:prstGeom prst="roundRect">
            <a:avLst>
              <a:gd name="adj" fmla="val 11111"/>
            </a:avLst>
          </a:prstGeom>
          <a:ln w="3175" cap="rnd">
            <a:solidFill>
              <a:srgbClr val="C8C6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FFFFFF"/>
            </a:extrusionClr>
          </a:sp3d>
        </p:spPr>
      </p:pic>
      <p:sp>
        <p:nvSpPr>
          <p:cNvPr id="3" name="Google Shape;77;p15">
            <a:extLst>
              <a:ext uri="{FF2B5EF4-FFF2-40B4-BE49-F238E27FC236}">
                <a16:creationId xmlns:a16="http://schemas.microsoft.com/office/drawing/2014/main" id="{0E17A34C-B10D-5477-F127-B7D3A50E5ED1}"/>
              </a:ext>
            </a:extLst>
          </p:cNvPr>
          <p:cNvSpPr txBox="1"/>
          <p:nvPr/>
        </p:nvSpPr>
        <p:spPr>
          <a:xfrm>
            <a:off x="1425645" y="13238585"/>
            <a:ext cx="13855488" cy="62270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50" tIns="182850" rIns="182850" bIns="18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1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Ian Barker</a:t>
            </a:r>
            <a:endParaRPr sz="115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</a:pPr>
            <a:r>
              <a:rPr lang="en-US" sz="54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Embarcadero Developer Advocate</a:t>
            </a:r>
            <a:endParaRPr sz="5400" b="1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</a:pPr>
            <a:endParaRPr lang="en-US" sz="4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</a:pPr>
            <a:r>
              <a:rPr lang="en-US" sz="5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ian.barker@embarcadero.com</a:t>
            </a:r>
            <a:endParaRPr sz="5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ct val="115000"/>
              </a:lnSpc>
            </a:pPr>
            <a:r>
              <a:rPr lang="en-US" sz="5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about.me/</a:t>
            </a:r>
            <a:r>
              <a:rPr lang="en-US" sz="54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IanBarker</a:t>
            </a:r>
            <a:endParaRPr sz="54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78;p15">
            <a:extLst>
              <a:ext uri="{FF2B5EF4-FFF2-40B4-BE49-F238E27FC236}">
                <a16:creationId xmlns:a16="http://schemas.microsoft.com/office/drawing/2014/main" id="{1521AF0A-3A43-500B-32E2-1B4B7A024BB2}"/>
              </a:ext>
            </a:extLst>
          </p:cNvPr>
          <p:cNvSpPr txBox="1"/>
          <p:nvPr/>
        </p:nvSpPr>
        <p:spPr>
          <a:xfrm>
            <a:off x="17299460" y="18319339"/>
            <a:ext cx="17963642" cy="110793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182850" tIns="182850" rIns="182850" bIns="18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4800" dirty="0">
                <a:latin typeface="Open Sans"/>
                <a:ea typeface="Open Sans"/>
                <a:cs typeface="Open Sans"/>
                <a:sym typeface="Open Sans"/>
              </a:rPr>
              <a:t>Slides, link &amp; replay: </a:t>
            </a:r>
            <a:r>
              <a:rPr lang="en-US" sz="4800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tinyurl.com/winter24qrp</a:t>
            </a:r>
            <a:endParaRPr sz="48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BFF055E5-B7AC-4B70-05C6-CCAC5A27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>
            <a:extLst>
              <a:ext uri="{FF2B5EF4-FFF2-40B4-BE49-F238E27FC236}">
                <a16:creationId xmlns:a16="http://schemas.microsoft.com/office/drawing/2014/main" id="{07F24919-35DF-7DDA-DD07-6289F77AC6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518" y="1743203"/>
            <a:ext cx="18239882" cy="2543048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 err="1">
                <a:solidFill>
                  <a:schemeClr val="accent4"/>
                </a:solidFill>
              </a:rPr>
              <a:t>QuickReport</a:t>
            </a:r>
            <a:r>
              <a:rPr lang="en-US" sz="10000" dirty="0">
                <a:solidFill>
                  <a:schemeClr val="accent4"/>
                </a:solidFill>
              </a:rPr>
              <a:t> – a brief history</a:t>
            </a:r>
            <a:endParaRPr sz="10000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62E31-A57E-757B-4C5D-66D7B32EC809}"/>
              </a:ext>
            </a:extLst>
          </p:cNvPr>
          <p:cNvSpPr txBox="1"/>
          <p:nvPr/>
        </p:nvSpPr>
        <p:spPr>
          <a:xfrm>
            <a:off x="490005" y="4901833"/>
            <a:ext cx="17512245" cy="130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Was the number one Delphi / C++Builder reporting solution for many years</a:t>
            </a:r>
          </a:p>
          <a:p>
            <a:endParaRPr lang="en-US" sz="6000" dirty="0"/>
          </a:p>
          <a:p>
            <a:r>
              <a:rPr lang="en-US" sz="6000" dirty="0"/>
              <a:t>The key developer, Lut Mentz, passed away unexpectedly</a:t>
            </a:r>
          </a:p>
          <a:p>
            <a:endParaRPr lang="en-US" sz="6000" dirty="0"/>
          </a:p>
          <a:p>
            <a:r>
              <a:rPr lang="en-US" sz="6000" dirty="0"/>
              <a:t>Owned by QBS Software</a:t>
            </a:r>
          </a:p>
          <a:p>
            <a:endParaRPr lang="en-US" sz="6000" dirty="0"/>
          </a:p>
          <a:p>
            <a:r>
              <a:rPr lang="en-US" sz="6000" dirty="0"/>
              <a:t>There is a website </a:t>
            </a:r>
            <a:r>
              <a:rPr lang="en-US" sz="6000" b="1" dirty="0">
                <a:solidFill>
                  <a:schemeClr val="accent4"/>
                </a:solidFill>
              </a:rPr>
              <a:t>www.quickreport.co.uk</a:t>
            </a:r>
            <a:r>
              <a:rPr lang="en-US" sz="6000" dirty="0"/>
              <a:t> by QBS but it is </a:t>
            </a:r>
            <a:r>
              <a:rPr lang="en-US" sz="6000" b="1" u="sng" dirty="0">
                <a:solidFill>
                  <a:srgbClr val="C00000"/>
                </a:solidFill>
              </a:rPr>
              <a:t>very</a:t>
            </a:r>
            <a:r>
              <a:rPr lang="en-US" sz="6000" b="1" dirty="0">
                <a:solidFill>
                  <a:srgbClr val="C00000"/>
                </a:solidFill>
              </a:rPr>
              <a:t> out of date</a:t>
            </a:r>
            <a:r>
              <a:rPr lang="en-US" sz="6000" b="1" dirty="0">
                <a:solidFill>
                  <a:schemeClr val="accent4"/>
                </a:solidFill>
              </a:rPr>
              <a:t> </a:t>
            </a:r>
            <a:r>
              <a:rPr lang="en-US" sz="6000" dirty="0"/>
              <a:t>with </a:t>
            </a:r>
            <a:r>
              <a:rPr lang="en-US" sz="6000" b="1" dirty="0">
                <a:solidFill>
                  <a:srgbClr val="C00000"/>
                </a:solidFill>
              </a:rPr>
              <a:t>incorrect</a:t>
            </a:r>
            <a:r>
              <a:rPr lang="en-US" sz="6000" b="1" dirty="0">
                <a:solidFill>
                  <a:schemeClr val="accent4"/>
                </a:solidFill>
              </a:rPr>
              <a:t> </a:t>
            </a:r>
            <a:r>
              <a:rPr lang="en-US" sz="6000" b="1" dirty="0">
                <a:solidFill>
                  <a:srgbClr val="C00000"/>
                </a:solidFill>
              </a:rPr>
              <a:t>information</a:t>
            </a:r>
            <a:r>
              <a:rPr lang="en-US" sz="6000" dirty="0"/>
              <a:t> on it </a:t>
            </a:r>
            <a:r>
              <a:rPr lang="en-US" sz="6000" dirty="0">
                <a:solidFill>
                  <a:schemeClr val="accent4"/>
                </a:solidFill>
              </a:rPr>
              <a:t> </a:t>
            </a:r>
          </a:p>
          <a:p>
            <a:endParaRPr lang="en-US" sz="6000" dirty="0"/>
          </a:p>
          <a:p>
            <a:r>
              <a:rPr lang="en-US" sz="6000" dirty="0"/>
              <a:t>Now distributed by </a:t>
            </a:r>
            <a:r>
              <a:rPr lang="en-US" sz="6000" b="1" dirty="0">
                <a:solidFill>
                  <a:schemeClr val="accent4"/>
                </a:solidFill>
              </a:rPr>
              <a:t>an extremely reliable award-winning Embarcadero official partner</a:t>
            </a:r>
            <a:endParaRPr lang="en-US" sz="6000" b="1" dirty="0">
              <a:solidFill>
                <a:schemeClr val="accent4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A8128-AEBF-FD96-A52A-3A3920F8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486" y="6316052"/>
            <a:ext cx="17152321" cy="10790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85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B11A944D-FE53-7CE3-8B69-3A8AF2B06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>
            <a:extLst>
              <a:ext uri="{FF2B5EF4-FFF2-40B4-BE49-F238E27FC236}">
                <a16:creationId xmlns:a16="http://schemas.microsoft.com/office/drawing/2014/main" id="{68B679AB-6D51-E67B-1351-904F1CEC1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519" y="1743202"/>
            <a:ext cx="10987278" cy="3889113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chemeClr val="accent4"/>
                </a:solidFill>
              </a:rPr>
              <a:t>What is </a:t>
            </a:r>
            <a:r>
              <a:rPr lang="en-US" sz="10000" dirty="0" err="1">
                <a:solidFill>
                  <a:schemeClr val="accent4"/>
                </a:solidFill>
              </a:rPr>
              <a:t>QuickReport</a:t>
            </a:r>
            <a:r>
              <a:rPr lang="en-US" sz="10000" dirty="0">
                <a:solidFill>
                  <a:schemeClr val="accent4"/>
                </a:solidFill>
              </a:rPr>
              <a:t>?</a:t>
            </a:r>
            <a:endParaRPr sz="10000" dirty="0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AF2F3-9378-A8B5-0F60-C9CAE9695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236" y="3038602"/>
            <a:ext cx="18854897" cy="15630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4F797A-B093-91A6-594F-CF619B53E1B6}"/>
              </a:ext>
            </a:extLst>
          </p:cNvPr>
          <p:cNvSpPr txBox="1"/>
          <p:nvPr/>
        </p:nvSpPr>
        <p:spPr>
          <a:xfrm>
            <a:off x="490005" y="6502033"/>
            <a:ext cx="15683445" cy="1126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QuickReport</a:t>
            </a:r>
            <a:r>
              <a:rPr lang="en-US" sz="6600" dirty="0"/>
              <a:t> is a ‘banded’ report generator</a:t>
            </a:r>
          </a:p>
          <a:p>
            <a:endParaRPr lang="en-US" sz="6600" dirty="0"/>
          </a:p>
          <a:p>
            <a:r>
              <a:rPr lang="en-US" sz="6600" dirty="0"/>
              <a:t>It’s 100% Delphi code and works in Delphi and C++Builder</a:t>
            </a:r>
          </a:p>
          <a:p>
            <a:endParaRPr lang="en-US" sz="6600" dirty="0"/>
          </a:p>
          <a:p>
            <a:r>
              <a:rPr lang="en-US" sz="6600" dirty="0"/>
              <a:t>It supports all version of RAD Studio Delphi and C++Builder from version 7 up to the latest version 12.2</a:t>
            </a:r>
          </a:p>
          <a:p>
            <a:endParaRPr lang="en-US" sz="6600" dirty="0"/>
          </a:p>
          <a:p>
            <a:r>
              <a:rPr lang="en-US" sz="6600" b="1" dirty="0">
                <a:solidFill>
                  <a:schemeClr val="accent4"/>
                </a:solidFill>
              </a:rPr>
              <a:t>Doesn’t</a:t>
            </a:r>
            <a:r>
              <a:rPr lang="en-US" sz="6600" dirty="0"/>
              <a:t> work in the CE versions 😢</a:t>
            </a:r>
          </a:p>
        </p:txBody>
      </p:sp>
    </p:spTree>
    <p:extLst>
      <p:ext uri="{BB962C8B-B14F-4D97-AF65-F5344CB8AC3E}">
        <p14:creationId xmlns:p14="http://schemas.microsoft.com/office/powerpoint/2010/main" val="368355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81FAE9D5-1F57-2AC1-7508-00960528F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>
            <a:extLst>
              <a:ext uri="{FF2B5EF4-FFF2-40B4-BE49-F238E27FC236}">
                <a16:creationId xmlns:a16="http://schemas.microsoft.com/office/drawing/2014/main" id="{5230241A-FFC9-D198-947F-FBF3907F0C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519" y="1743202"/>
            <a:ext cx="10987278" cy="3889113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chemeClr val="accent4"/>
                </a:solidFill>
              </a:rPr>
              <a:t>What is </a:t>
            </a:r>
            <a:r>
              <a:rPr lang="en-US" sz="10000" dirty="0" err="1">
                <a:solidFill>
                  <a:schemeClr val="accent4"/>
                </a:solidFill>
              </a:rPr>
              <a:t>QuickReport</a:t>
            </a:r>
            <a:r>
              <a:rPr lang="en-US" sz="10000" dirty="0">
                <a:solidFill>
                  <a:schemeClr val="accent4"/>
                </a:solidFill>
              </a:rPr>
              <a:t>?</a:t>
            </a:r>
            <a:endParaRPr sz="10000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D5093-27AF-E163-755C-DB8B1B9E1A00}"/>
              </a:ext>
            </a:extLst>
          </p:cNvPr>
          <p:cNvSpPr txBox="1"/>
          <p:nvPr/>
        </p:nvSpPr>
        <p:spPr>
          <a:xfrm>
            <a:off x="490005" y="6502033"/>
            <a:ext cx="1297834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You design reports in the IDE in the </a:t>
            </a:r>
            <a:r>
              <a:rPr lang="en-US" sz="6600" b="1" dirty="0">
                <a:solidFill>
                  <a:schemeClr val="accent4"/>
                </a:solidFill>
              </a:rPr>
              <a:t>same</a:t>
            </a:r>
            <a:r>
              <a:rPr lang="en-US" sz="6600" dirty="0"/>
              <a:t> way you design a form or screen</a:t>
            </a:r>
          </a:p>
          <a:p>
            <a:endParaRPr lang="en-US" sz="6600" dirty="0"/>
          </a:p>
          <a:p>
            <a:r>
              <a:rPr lang="en-US" sz="6600" dirty="0"/>
              <a:t>You create the report by adding a new form to your project, dropping on a </a:t>
            </a:r>
            <a:r>
              <a:rPr lang="en-US" sz="6600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TQRReport</a:t>
            </a:r>
            <a:r>
              <a:rPr lang="en-US" sz="6600" dirty="0"/>
              <a:t> component</a:t>
            </a:r>
          </a:p>
          <a:p>
            <a:endParaRPr lang="en-US" sz="6600" dirty="0"/>
          </a:p>
          <a:p>
            <a:r>
              <a:rPr lang="en-US" sz="6600" dirty="0"/>
              <a:t>The you add QR controls like </a:t>
            </a:r>
            <a:r>
              <a:rPr lang="en-US" sz="6600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TQRLabel</a:t>
            </a:r>
            <a:endParaRPr lang="en-US" sz="6600" b="1" dirty="0">
              <a:solidFill>
                <a:schemeClr val="accent4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459A0-180A-519B-437B-5BC9E8FF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871" y="6124978"/>
            <a:ext cx="21048124" cy="11343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1657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5AC047C1-855A-D665-8ABA-E728EF6E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>
            <a:extLst>
              <a:ext uri="{FF2B5EF4-FFF2-40B4-BE49-F238E27FC236}">
                <a16:creationId xmlns:a16="http://schemas.microsoft.com/office/drawing/2014/main" id="{81296FCA-D000-2FBC-C46E-95D13869D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518" y="1743203"/>
            <a:ext cx="21383132" cy="2314448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chemeClr val="accent4"/>
                </a:solidFill>
              </a:rPr>
              <a:t>Where can you get </a:t>
            </a:r>
            <a:r>
              <a:rPr lang="en-US" sz="10000" dirty="0" err="1">
                <a:solidFill>
                  <a:schemeClr val="accent4"/>
                </a:solidFill>
              </a:rPr>
              <a:t>QuickReport</a:t>
            </a:r>
            <a:r>
              <a:rPr lang="en-US" sz="10000" dirty="0">
                <a:solidFill>
                  <a:schemeClr val="accent4"/>
                </a:solidFill>
              </a:rPr>
              <a:t>?</a:t>
            </a:r>
            <a:endParaRPr sz="10000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0F4E-3B20-22A9-D308-3234419A5375}"/>
              </a:ext>
            </a:extLst>
          </p:cNvPr>
          <p:cNvSpPr txBox="1"/>
          <p:nvPr/>
        </p:nvSpPr>
        <p:spPr>
          <a:xfrm>
            <a:off x="585255" y="8598280"/>
            <a:ext cx="187695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Exclusive distributors are </a:t>
            </a:r>
          </a:p>
          <a:p>
            <a:r>
              <a:rPr lang="en-US" sz="6600" dirty="0"/>
              <a:t>Embarcadero Partners </a:t>
            </a:r>
            <a:r>
              <a:rPr lang="en-US" sz="6600" dirty="0" err="1"/>
              <a:t>Barnsten</a:t>
            </a:r>
            <a:endParaRPr lang="en-US" sz="6600" dirty="0"/>
          </a:p>
          <a:p>
            <a:endParaRPr lang="en-US" sz="6600" dirty="0"/>
          </a:p>
          <a:p>
            <a:r>
              <a:rPr lang="en-US" sz="6600" b="1" dirty="0">
                <a:solidFill>
                  <a:schemeClr val="accent4"/>
                </a:solidFill>
              </a:rPr>
              <a:t>barnsten.com/product-category/quickreport/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884916-9590-BFA9-C22F-0DE8872D1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291" y="4552950"/>
            <a:ext cx="16313552" cy="1446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768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>
          <a:extLst>
            <a:ext uri="{FF2B5EF4-FFF2-40B4-BE49-F238E27FC236}">
              <a16:creationId xmlns:a16="http://schemas.microsoft.com/office/drawing/2014/main" id="{625D9DDE-74F3-A257-5EAA-76695BA9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>
            <a:extLst>
              <a:ext uri="{FF2B5EF4-FFF2-40B4-BE49-F238E27FC236}">
                <a16:creationId xmlns:a16="http://schemas.microsoft.com/office/drawing/2014/main" id="{B8B27BBB-30A7-DAD1-8AC3-6516A400BC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518" y="1519301"/>
            <a:ext cx="17077831" cy="1800098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chemeClr val="accent4"/>
                </a:solidFill>
              </a:rPr>
              <a:t>What is </a:t>
            </a:r>
            <a:r>
              <a:rPr lang="en-US" sz="10000" dirty="0" err="1">
                <a:solidFill>
                  <a:schemeClr val="accent4"/>
                </a:solidFill>
              </a:rPr>
              <a:t>QuickReport</a:t>
            </a:r>
            <a:r>
              <a:rPr lang="en-US" sz="10000" dirty="0">
                <a:solidFill>
                  <a:schemeClr val="accent4"/>
                </a:solidFill>
              </a:rPr>
              <a:t>?</a:t>
            </a:r>
            <a:endParaRPr sz="10000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77AB0-4D8D-BF6E-566D-90182FFE0F5A}"/>
              </a:ext>
            </a:extLst>
          </p:cNvPr>
          <p:cNvSpPr txBox="1"/>
          <p:nvPr/>
        </p:nvSpPr>
        <p:spPr>
          <a:xfrm>
            <a:off x="576786" y="3587383"/>
            <a:ext cx="16301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There are a </a:t>
            </a:r>
            <a:r>
              <a:rPr lang="en-US" sz="6600" b="1" dirty="0">
                <a:solidFill>
                  <a:schemeClr val="accent4"/>
                </a:solidFill>
              </a:rPr>
              <a:t>vast</a:t>
            </a:r>
            <a:r>
              <a:rPr lang="en-US" sz="6600" dirty="0"/>
              <a:t> number of components included including data-aware, expression-based content, and barcodes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4755F-2E1C-0ACC-C8B8-CD78E9491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1919" y="1767450"/>
            <a:ext cx="7194728" cy="1789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0E815-FDE5-595D-8677-2723E2983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3688" y="1432538"/>
            <a:ext cx="7194727" cy="8709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14984B-BC35-7933-586E-FCE64A791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8889" y="10287000"/>
            <a:ext cx="7219526" cy="959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48731-25E5-83D9-921B-21C22A90A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18" y="7724425"/>
            <a:ext cx="7265676" cy="508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ADEC9B-3C19-6C9C-E2D7-0573616C6FE8}"/>
              </a:ext>
            </a:extLst>
          </p:cNvPr>
          <p:cNvSpPr txBox="1"/>
          <p:nvPr/>
        </p:nvSpPr>
        <p:spPr>
          <a:xfrm>
            <a:off x="7939628" y="8189919"/>
            <a:ext cx="128455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Also includes a wide selection of export components to output the report data/view to other formats such as </a:t>
            </a:r>
            <a:r>
              <a:rPr lang="en-US" sz="6600" b="1" dirty="0">
                <a:solidFill>
                  <a:schemeClr val="accent4"/>
                </a:solidFill>
              </a:rPr>
              <a:t>PDF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B5C9B12-2E86-32AA-1962-5881C85080D1}"/>
              </a:ext>
            </a:extLst>
          </p:cNvPr>
          <p:cNvSpPr/>
          <p:nvPr/>
        </p:nvSpPr>
        <p:spPr>
          <a:xfrm>
            <a:off x="13506450" y="5787241"/>
            <a:ext cx="7469212" cy="838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88E807-3E30-A601-B6D3-58DD239E09D2}"/>
              </a:ext>
            </a:extLst>
          </p:cNvPr>
          <p:cNvSpPr txBox="1"/>
          <p:nvPr/>
        </p:nvSpPr>
        <p:spPr>
          <a:xfrm>
            <a:off x="576786" y="15074533"/>
            <a:ext cx="133297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New version includes a collection of HTML/web controls to generate </a:t>
            </a:r>
            <a:r>
              <a:rPr lang="en-US" sz="6600" b="1" dirty="0">
                <a:solidFill>
                  <a:schemeClr val="accent4"/>
                </a:solidFill>
              </a:rPr>
              <a:t>web and server-side reporting applications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F426FCE-0E6D-DCDD-8356-C7C58F921CDB}"/>
              </a:ext>
            </a:extLst>
          </p:cNvPr>
          <p:cNvSpPr/>
          <p:nvPr/>
        </p:nvSpPr>
        <p:spPr>
          <a:xfrm>
            <a:off x="13506450" y="17274391"/>
            <a:ext cx="7469212" cy="838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5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200519" y="1743202"/>
            <a:ext cx="10987278" cy="3889113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/>
              <a:t>What is </a:t>
            </a:r>
            <a:r>
              <a:rPr lang="en-US" sz="10000" dirty="0" err="1"/>
              <a:t>QuickReport</a:t>
            </a:r>
            <a:r>
              <a:rPr lang="en-US" sz="10000" dirty="0"/>
              <a:t>?</a:t>
            </a:r>
            <a:endParaRPr sz="10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DE2207-B11B-1135-F43A-C89823CFDA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73"/>
          <a:stretch/>
        </p:blipFill>
        <p:spPr>
          <a:xfrm>
            <a:off x="11285821" y="2038350"/>
            <a:ext cx="17507760" cy="17373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FE20D70-8900-FC92-38FE-2CF190B7B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115" y="5927463"/>
            <a:ext cx="6469005" cy="1335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4B18BF-8DFF-76D3-2E49-659B55CBC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8" t="42409" r="13062" b="40119"/>
          <a:stretch/>
        </p:blipFill>
        <p:spPr bwMode="auto">
          <a:xfrm>
            <a:off x="15558688" y="15385787"/>
            <a:ext cx="7810500" cy="196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screenshot of a document&#10;&#10;Description automatically generated">
            <a:extLst>
              <a:ext uri="{FF2B5EF4-FFF2-40B4-BE49-F238E27FC236}">
                <a16:creationId xmlns:a16="http://schemas.microsoft.com/office/drawing/2014/main" id="{C5CEB217-D742-C6BC-5239-D09E5FD25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7048" y="3573458"/>
            <a:ext cx="10615135" cy="14948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mbarcadero_template_2016">
  <a:themeElements>
    <a:clrScheme name="embarcadero_template_2016">
      <a:dk1>
        <a:srgbClr val="716558"/>
      </a:dk1>
      <a:lt1>
        <a:srgbClr val="FFFFFF"/>
      </a:lt1>
      <a:dk2>
        <a:srgbClr val="A7A7A7"/>
      </a:dk2>
      <a:lt2>
        <a:srgbClr val="535353"/>
      </a:lt2>
      <a:accent1>
        <a:srgbClr val="8CC63E"/>
      </a:accent1>
      <a:accent2>
        <a:srgbClr val="00A5DB"/>
      </a:accent2>
      <a:accent3>
        <a:srgbClr val="F5851F"/>
      </a:accent3>
      <a:accent4>
        <a:srgbClr val="006089"/>
      </a:accent4>
      <a:accent5>
        <a:srgbClr val="9BD5E5"/>
      </a:accent5>
      <a:accent6>
        <a:srgbClr val="FFC51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5830</TotalTime>
  <Words>382</Words>
  <Application>Microsoft Office PowerPoint</Application>
  <PresentationFormat>Custom</PresentationFormat>
  <Paragraphs>67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Archivo Light</vt:lpstr>
      <vt:lpstr>Archivo Black</vt:lpstr>
      <vt:lpstr>Courier New</vt:lpstr>
      <vt:lpstr>Consolas</vt:lpstr>
      <vt:lpstr>Roboto</vt:lpstr>
      <vt:lpstr>Arial</vt:lpstr>
      <vt:lpstr>Archivo ExtraLight</vt:lpstr>
      <vt:lpstr>Calibri</vt:lpstr>
      <vt:lpstr>Open Sans</vt:lpstr>
      <vt:lpstr>Archivo</vt:lpstr>
      <vt:lpstr>embarcadero_template_2016</vt:lpstr>
      <vt:lpstr>PowerPoint Presentation</vt:lpstr>
      <vt:lpstr>PowerPoint Presentation</vt:lpstr>
      <vt:lpstr>PowerPoint Presentation</vt:lpstr>
      <vt:lpstr>QuickReport – a brief history</vt:lpstr>
      <vt:lpstr>What is QuickReport?</vt:lpstr>
      <vt:lpstr>What is QuickReport?</vt:lpstr>
      <vt:lpstr>Where can you get QuickReport?</vt:lpstr>
      <vt:lpstr>What is QuickReport?</vt:lpstr>
      <vt:lpstr>What is QuickReport?</vt:lpstr>
      <vt:lpstr>PowerPoint Presentation</vt:lpstr>
      <vt:lpstr>Where can you get QuickReport?</vt:lpstr>
      <vt:lpstr>Other Reporting Options</vt:lpstr>
      <vt:lpstr>Other Reporting Options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Ian Barker</dc:creator>
  <cp:lastModifiedBy>Ian Barker</cp:lastModifiedBy>
  <cp:revision>15</cp:revision>
  <dcterms:modified xsi:type="dcterms:W3CDTF">2024-11-12T23:36:23Z</dcterms:modified>
</cp:coreProperties>
</file>